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3534" y="4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912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14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602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709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4693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0823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247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080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7406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999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5801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16234-F2DF-4B21-A4FF-FF8A42BA401B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E18E4-FC1A-4696-BFF1-68CCA602EC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81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ciro.pugliese@comune.montediprocida.na.it" TargetMode="External"/><Relationship Id="rId3" Type="http://schemas.openxmlformats.org/officeDocument/2006/relationships/hyperlink" Target="mailto:giovanna.romeo@comune.montediprocida.na.it" TargetMode="External"/><Relationship Id="rId7" Type="http://schemas.openxmlformats.org/officeDocument/2006/relationships/hyperlink" Target="mailto:concetta.scuotto@comune.montediprocida.na.i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ichela.dicolandrea@comune.montediprocida.na.it" TargetMode="External"/><Relationship Id="rId11" Type="http://schemas.openxmlformats.org/officeDocument/2006/relationships/hyperlink" Target="M.O.P%20-%20Modello%20Organizzativo%20Privacy%20_Comune%20di%20Monte%20di%20Procida_REV.%2001-2019.pdf" TargetMode="External"/><Relationship Id="rId5" Type="http://schemas.openxmlformats.org/officeDocument/2006/relationships/hyperlink" Target="mailto:mario.scamardella@comune.montediprocida.na.it" TargetMode="External"/><Relationship Id="rId10" Type="http://schemas.openxmlformats.org/officeDocument/2006/relationships/hyperlink" Target="mailto:antonio.capuano@comune.montediprocida.na.it" TargetMode="External"/><Relationship Id="rId4" Type="http://schemas.openxmlformats.org/officeDocument/2006/relationships/hyperlink" Target="mailto:antoniomauro.illiano@comune.montediprocida.na.it" TargetMode="External"/><Relationship Id="rId9" Type="http://schemas.openxmlformats.org/officeDocument/2006/relationships/hyperlink" Target="mailto:ugorosario.mancino@comune.montediprocida.na.it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DECRETO%20SINDACALE%20RESPONSABILE%20TRATTAMENTO.pdf" TargetMode="External"/><Relationship Id="rId13" Type="http://schemas.openxmlformats.org/officeDocument/2006/relationships/hyperlink" Target="Richiesta%20di%20accesso%20a%20videoregistrazioni;.pdf" TargetMode="External"/><Relationship Id="rId3" Type="http://schemas.openxmlformats.org/officeDocument/2006/relationships/hyperlink" Target="Regolamento_UE_2016_679.pdf" TargetMode="External"/><Relationship Id="rId7" Type="http://schemas.openxmlformats.org/officeDocument/2006/relationships/hyperlink" Target="DECRETO%20SINDACALE%20DPO%20n.%209850%20del%2028%20giugno%202018.pdf" TargetMode="External"/><Relationship Id="rId12" Type="http://schemas.openxmlformats.org/officeDocument/2006/relationships/hyperlink" Target="Modulo%20di%20segnalazione%20data%20breach.pdf" TargetMode="External"/><Relationship Id="rId2" Type="http://schemas.openxmlformats.org/officeDocument/2006/relationships/hyperlink" Target="Decreto%20legislativo%20196%202003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Regolamento%20per%20la%20gestione%20della%20riservatezza%20dei%20dati%20personali%20deliberazione%20di%20Consiglio%20Comunale%20n.%2067%202018.pdf" TargetMode="External"/><Relationship Id="rId11" Type="http://schemas.openxmlformats.org/officeDocument/2006/relationships/hyperlink" Target="Modello%20di%20comunicazione%20all&#8217;Interessato%20della%20violazione%20dei%20dati%20personali.pdf" TargetMode="External"/><Relationship Id="rId5" Type="http://schemas.openxmlformats.org/officeDocument/2006/relationships/hyperlink" Target="dlgs_101_2018.pdf" TargetMode="External"/><Relationship Id="rId10" Type="http://schemas.openxmlformats.org/officeDocument/2006/relationships/hyperlink" Target="Modulo%20esercizio%20diritti%20dell'interessato.pdf" TargetMode="External"/><Relationship Id="rId4" Type="http://schemas.openxmlformats.org/officeDocument/2006/relationships/hyperlink" Target="dlgs-18-maggio-2018-n-51.pdf" TargetMode="External"/><Relationship Id="rId9" Type="http://schemas.openxmlformats.org/officeDocument/2006/relationships/hyperlink" Target="Informativa%20ai%20partecipanti.pdf" TargetMode="External"/><Relationship Id="rId14" Type="http://schemas.openxmlformats.org/officeDocument/2006/relationships/hyperlink" Target="Reclamo%20accesso%20alle%20immagini%20video;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92696" y="611560"/>
            <a:ext cx="5829300" cy="576064"/>
          </a:xfrm>
        </p:spPr>
        <p:txBody>
          <a:bodyPr>
            <a:normAutofit/>
          </a:bodyPr>
          <a:lstStyle/>
          <a:p>
            <a:r>
              <a:rPr lang="it-IT" sz="2000" dirty="0" smtClean="0"/>
              <a:t>Protezione Dati Personali (Privacy)</a:t>
            </a:r>
            <a:r>
              <a:rPr lang="it-IT" sz="2400" dirty="0" smtClean="0"/>
              <a:t> </a:t>
            </a:r>
            <a:endParaRPr lang="it-IT" sz="2400" dirty="0" smtClean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64704" y="1187624"/>
            <a:ext cx="5328592" cy="792088"/>
          </a:xfrm>
        </p:spPr>
        <p:txBody>
          <a:bodyPr>
            <a:normAutofit fontScale="77500" lnSpcReduction="20000"/>
          </a:bodyPr>
          <a:lstStyle/>
          <a:p>
            <a:r>
              <a:rPr lang="it-IT" sz="1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Titolare </a:t>
            </a:r>
            <a:r>
              <a:rPr lang="it-IT" sz="12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del </a:t>
            </a:r>
            <a:r>
              <a:rPr lang="it-IT" sz="1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trattamento</a:t>
            </a:r>
          </a:p>
          <a:p>
            <a:r>
              <a:rPr lang="it-IT" sz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it-IT" sz="1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Comune di Monte di </a:t>
            </a:r>
            <a:r>
              <a:rPr lang="it-IT" sz="1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Procida</a:t>
            </a: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it-IT" sz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Via </a:t>
            </a:r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Panoramica (NA) </a:t>
            </a:r>
            <a:r>
              <a:rPr lang="it-IT" sz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- </a:t>
            </a:r>
            <a:r>
              <a:rPr lang="it-IT" sz="12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Italy</a:t>
            </a:r>
            <a:r>
              <a:rPr lang="it-IT" sz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Telefono 0818684211 – </a:t>
            </a:r>
          </a:p>
          <a:p>
            <a:r>
              <a:rPr lang="it-IT" sz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C.F. codice fiscale 80100130634, partita Iva 00548810639</a:t>
            </a:r>
          </a:p>
        </p:txBody>
      </p:sp>
      <p:pic>
        <p:nvPicPr>
          <p:cNvPr id="1026" name="Immagine 3" descr="SMP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54" y="196783"/>
            <a:ext cx="339947" cy="39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3"/>
          <p:cNvSpPr/>
          <p:nvPr/>
        </p:nvSpPr>
        <p:spPr>
          <a:xfrm>
            <a:off x="1944216" y="250671"/>
            <a:ext cx="38610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/>
              <a:t>COMUNE   DI   MONTE   DI   PROCIDA</a:t>
            </a:r>
          </a:p>
        </p:txBody>
      </p:sp>
      <p:cxnSp>
        <p:nvCxnSpPr>
          <p:cNvPr id="6" name="Connettore 1 5"/>
          <p:cNvCxnSpPr/>
          <p:nvPr/>
        </p:nvCxnSpPr>
        <p:spPr>
          <a:xfrm>
            <a:off x="188640" y="1115616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ottotitolo 2"/>
          <p:cNvSpPr txBox="1">
            <a:spLocks/>
          </p:cNvSpPr>
          <p:nvPr/>
        </p:nvSpPr>
        <p:spPr>
          <a:xfrm>
            <a:off x="800708" y="1907704"/>
            <a:ext cx="5328592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DPO – Responsabile </a:t>
            </a:r>
            <a:r>
              <a:rPr lang="it-IT" sz="9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Protezione Dati</a:t>
            </a:r>
          </a:p>
          <a:p>
            <a:r>
              <a:rPr lang="it-IT" sz="9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it-IT" sz="9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Multibusiness</a:t>
            </a:r>
            <a:r>
              <a:rPr lang="it-IT" sz="9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it-IT" sz="9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Srl</a:t>
            </a:r>
            <a:r>
              <a:rPr lang="it-IT" sz="9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– “GarantePrivacyItalia.it” </a:t>
            </a:r>
            <a:endParaRPr lang="it-IT" sz="900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9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Via </a:t>
            </a:r>
            <a:r>
              <a:rPr lang="it-IT" sz="9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Cristoforo Colombo, n° 40 - 88046 Lamezia Terme (CZ) </a:t>
            </a:r>
            <a:endParaRPr lang="it-IT" sz="9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9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Contatti</a:t>
            </a:r>
            <a:r>
              <a:rPr lang="it-IT" sz="9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: Fisso 0968.462702 - Mobile 320.9585082 </a:t>
            </a:r>
            <a:endParaRPr lang="it-IT" sz="9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9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E-mail</a:t>
            </a:r>
            <a:r>
              <a:rPr lang="it-IT" sz="9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: </a:t>
            </a:r>
            <a:r>
              <a:rPr lang="it-IT" sz="900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info@garanteprivacyitalia.it</a:t>
            </a:r>
            <a:r>
              <a:rPr lang="it-IT" sz="9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- </a:t>
            </a:r>
            <a:r>
              <a:rPr lang="it-IT" sz="9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Pec</a:t>
            </a:r>
            <a:r>
              <a:rPr lang="it-IT" sz="9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: </a:t>
            </a:r>
            <a:r>
              <a:rPr lang="it-IT" sz="900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dpo@pec.garanteprivacyitalia.it</a:t>
            </a:r>
          </a:p>
        </p:txBody>
      </p:sp>
      <p:sp>
        <p:nvSpPr>
          <p:cNvPr id="7" name="Rettangolo 6"/>
          <p:cNvSpPr/>
          <p:nvPr/>
        </p:nvSpPr>
        <p:spPr>
          <a:xfrm>
            <a:off x="1944216" y="3275856"/>
            <a:ext cx="3429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it-IT" sz="900" b="1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it-IT" sz="900" b="1" dirty="0" smtClean="0">
                <a:latin typeface="+mj-lt"/>
                <a:ea typeface="+mj-ea"/>
                <a:cs typeface="+mj-cs"/>
              </a:rPr>
              <a:t>Responsabili </a:t>
            </a:r>
            <a:r>
              <a:rPr lang="it-IT" sz="900" b="1" dirty="0">
                <a:latin typeface="+mj-lt"/>
                <a:ea typeface="+mj-ea"/>
                <a:cs typeface="+mj-cs"/>
              </a:rPr>
              <a:t>Interni/Designati al trattamento </a:t>
            </a:r>
          </a:p>
          <a:p>
            <a:r>
              <a:rPr lang="it-IT" sz="9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Settore I</a:t>
            </a:r>
          </a:p>
          <a:p>
            <a:r>
              <a:rPr lang="it-IT" sz="9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Dott.ssa Romeo Giovanna  </a:t>
            </a:r>
            <a:endParaRPr lang="it-IT" sz="9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9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Tel. </a:t>
            </a:r>
            <a:r>
              <a:rPr lang="it-IT" sz="9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0818684216 email</a:t>
            </a:r>
            <a:r>
              <a:rPr lang="it-IT" sz="9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: </a:t>
            </a:r>
            <a:r>
              <a:rPr lang="it-IT" sz="900" i="1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3"/>
              </a:rPr>
              <a:t>giovanna.romeo@comune.montediprocida.na.it</a:t>
            </a:r>
            <a:endParaRPr lang="it-IT" sz="900" i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endParaRPr lang="it-IT" sz="900" dirty="0" smtClean="0">
              <a:solidFill>
                <a:srgbClr val="0070C0"/>
              </a:solidFill>
            </a:endParaRPr>
          </a:p>
          <a:p>
            <a:r>
              <a:rPr lang="it-IT" sz="900" dirty="0" smtClean="0">
                <a:solidFill>
                  <a:srgbClr val="0070C0"/>
                </a:solidFill>
              </a:rPr>
              <a:t>Settore III</a:t>
            </a:r>
            <a:endParaRPr lang="it-IT" sz="900" dirty="0">
              <a:solidFill>
                <a:srgbClr val="0070C0"/>
              </a:solidFill>
            </a:endParaRPr>
          </a:p>
          <a:p>
            <a:r>
              <a:rPr lang="it-IT" sz="900" dirty="0" smtClean="0">
                <a:solidFill>
                  <a:srgbClr val="0070C0"/>
                </a:solidFill>
              </a:rPr>
              <a:t>Arch. Antonio Mauro </a:t>
            </a:r>
            <a:r>
              <a:rPr lang="it-IT" sz="900" dirty="0" err="1" smtClean="0">
                <a:solidFill>
                  <a:srgbClr val="0070C0"/>
                </a:solidFill>
              </a:rPr>
              <a:t>Illiano</a:t>
            </a:r>
            <a:r>
              <a:rPr lang="it-IT" sz="900" dirty="0" smtClean="0">
                <a:solidFill>
                  <a:srgbClr val="0070C0"/>
                </a:solidFill>
              </a:rPr>
              <a:t> </a:t>
            </a:r>
            <a:endParaRPr lang="it-IT" sz="900" dirty="0">
              <a:solidFill>
                <a:srgbClr val="0070C0"/>
              </a:solidFill>
            </a:endParaRPr>
          </a:p>
          <a:p>
            <a:r>
              <a:rPr lang="it-IT" sz="900" dirty="0">
                <a:solidFill>
                  <a:srgbClr val="0070C0"/>
                </a:solidFill>
              </a:rPr>
              <a:t>Tel. </a:t>
            </a:r>
            <a:r>
              <a:rPr lang="it-IT" sz="900" dirty="0" smtClean="0">
                <a:solidFill>
                  <a:srgbClr val="0070C0"/>
                </a:solidFill>
              </a:rPr>
              <a:t>0818684239 </a:t>
            </a:r>
            <a:r>
              <a:rPr lang="it-IT" sz="900" dirty="0">
                <a:solidFill>
                  <a:srgbClr val="0070C0"/>
                </a:solidFill>
              </a:rPr>
              <a:t>email: </a:t>
            </a:r>
            <a:endParaRPr lang="it-IT" sz="900" i="1" dirty="0">
              <a:solidFill>
                <a:srgbClr val="0070C0"/>
              </a:solidFill>
            </a:endParaRPr>
          </a:p>
          <a:p>
            <a:r>
              <a:rPr lang="it-IT" sz="900" i="1" dirty="0" smtClean="0">
                <a:solidFill>
                  <a:srgbClr val="0070C0"/>
                </a:solidFill>
                <a:hlinkClick r:id="rId4"/>
              </a:rPr>
              <a:t>antoniomauro.illiano@comune.montediprocida.na.it</a:t>
            </a:r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dirty="0" smtClean="0">
              <a:solidFill>
                <a:srgbClr val="0070C0"/>
              </a:solidFill>
            </a:endParaRPr>
          </a:p>
          <a:p>
            <a:r>
              <a:rPr lang="it-IT" sz="900" dirty="0" smtClean="0">
                <a:solidFill>
                  <a:srgbClr val="0070C0"/>
                </a:solidFill>
              </a:rPr>
              <a:t>Settore IV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Sig. Mario Scamardella 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Tel. 0818684245 email: </a:t>
            </a:r>
            <a:endParaRPr lang="it-IT" sz="900" i="1" dirty="0" smtClean="0">
              <a:solidFill>
                <a:srgbClr val="0070C0"/>
              </a:solidFill>
            </a:endParaRPr>
          </a:p>
          <a:p>
            <a:r>
              <a:rPr lang="it-IT" sz="900" i="1" dirty="0" smtClean="0">
                <a:solidFill>
                  <a:srgbClr val="0070C0"/>
                </a:solidFill>
                <a:hlinkClick r:id="rId5"/>
              </a:rPr>
              <a:t>mario.scamardella@comune.montediprocida.na.it</a:t>
            </a:r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dirty="0" smtClean="0">
              <a:solidFill>
                <a:srgbClr val="0070C0"/>
              </a:solidFill>
            </a:endParaRPr>
          </a:p>
          <a:p>
            <a:r>
              <a:rPr lang="it-IT" sz="900" dirty="0" smtClean="0">
                <a:solidFill>
                  <a:srgbClr val="0070C0"/>
                </a:solidFill>
              </a:rPr>
              <a:t>Settore V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Dott.ssa Michela Di </a:t>
            </a:r>
            <a:r>
              <a:rPr lang="it-IT" sz="900" dirty="0" err="1" smtClean="0">
                <a:solidFill>
                  <a:srgbClr val="0070C0"/>
                </a:solidFill>
              </a:rPr>
              <a:t>Colandrea</a:t>
            </a:r>
            <a:r>
              <a:rPr lang="it-IT" sz="9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Tel. 0818684212 email: </a:t>
            </a:r>
            <a:endParaRPr lang="it-IT" sz="900" i="1" dirty="0" smtClean="0">
              <a:solidFill>
                <a:srgbClr val="0070C0"/>
              </a:solidFill>
            </a:endParaRPr>
          </a:p>
          <a:p>
            <a:r>
              <a:rPr lang="it-IT" sz="900" i="1" dirty="0" smtClean="0">
                <a:solidFill>
                  <a:srgbClr val="0070C0"/>
                </a:solidFill>
                <a:hlinkClick r:id="rId6"/>
              </a:rPr>
              <a:t>michela.dicolandrea@comune.montediprocida.na.it</a:t>
            </a:r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dirty="0" smtClean="0">
              <a:solidFill>
                <a:srgbClr val="0070C0"/>
              </a:solidFill>
            </a:endParaRPr>
          </a:p>
          <a:p>
            <a:r>
              <a:rPr lang="it-IT" sz="900" dirty="0" smtClean="0">
                <a:solidFill>
                  <a:srgbClr val="0070C0"/>
                </a:solidFill>
              </a:rPr>
              <a:t>Settore VII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Dott.ssa Concetta </a:t>
            </a:r>
            <a:r>
              <a:rPr lang="it-IT" sz="900" dirty="0" err="1" smtClean="0">
                <a:solidFill>
                  <a:srgbClr val="0070C0"/>
                </a:solidFill>
              </a:rPr>
              <a:t>Scuotto</a:t>
            </a:r>
            <a:endParaRPr lang="it-IT" sz="900" dirty="0" smtClean="0">
              <a:solidFill>
                <a:srgbClr val="0070C0"/>
              </a:solidFill>
            </a:endParaRPr>
          </a:p>
          <a:p>
            <a:r>
              <a:rPr lang="it-IT" sz="900" dirty="0" smtClean="0">
                <a:solidFill>
                  <a:srgbClr val="0070C0"/>
                </a:solidFill>
              </a:rPr>
              <a:t>Tel. 0818684245 email: </a:t>
            </a:r>
            <a:endParaRPr lang="it-IT" sz="900" i="1" dirty="0" smtClean="0">
              <a:solidFill>
                <a:srgbClr val="0070C0"/>
              </a:solidFill>
            </a:endParaRPr>
          </a:p>
          <a:p>
            <a:r>
              <a:rPr lang="it-IT" sz="900" i="1" dirty="0" smtClean="0">
                <a:solidFill>
                  <a:srgbClr val="0070C0"/>
                </a:solidFill>
                <a:hlinkClick r:id="rId7"/>
              </a:rPr>
              <a:t>concetta.scuotto@comune.montediprocida.na.it</a:t>
            </a:r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dirty="0" smtClean="0">
              <a:solidFill>
                <a:srgbClr val="0070C0"/>
              </a:solidFill>
            </a:endParaRPr>
          </a:p>
          <a:p>
            <a:r>
              <a:rPr lang="it-IT" sz="900" dirty="0" smtClean="0">
                <a:solidFill>
                  <a:srgbClr val="0070C0"/>
                </a:solidFill>
              </a:rPr>
              <a:t>Settore VIII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Avv. Ciro Pugliese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Tel. 0818684223 email: </a:t>
            </a:r>
            <a:endParaRPr lang="it-IT" sz="900" i="1" dirty="0" smtClean="0">
              <a:solidFill>
                <a:srgbClr val="0070C0"/>
              </a:solidFill>
            </a:endParaRPr>
          </a:p>
          <a:p>
            <a:r>
              <a:rPr lang="it-IT" sz="900" i="1" dirty="0" smtClean="0">
                <a:solidFill>
                  <a:srgbClr val="0070C0"/>
                </a:solidFill>
                <a:hlinkClick r:id="rId8"/>
              </a:rPr>
              <a:t>ciro.pugliese@comune.montediprocida.na.it</a:t>
            </a:r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dirty="0" smtClean="0">
              <a:solidFill>
                <a:srgbClr val="0070C0"/>
              </a:solidFill>
            </a:endParaRPr>
          </a:p>
          <a:p>
            <a:r>
              <a:rPr lang="it-IT" sz="900" dirty="0" smtClean="0">
                <a:solidFill>
                  <a:srgbClr val="0070C0"/>
                </a:solidFill>
              </a:rPr>
              <a:t>Settore IX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Dott. Ugo Rosario Mancino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Tel. 0818684247 email: </a:t>
            </a:r>
            <a:endParaRPr lang="it-IT" sz="900" i="1" dirty="0" smtClean="0">
              <a:solidFill>
                <a:srgbClr val="0070C0"/>
              </a:solidFill>
            </a:endParaRPr>
          </a:p>
          <a:p>
            <a:r>
              <a:rPr lang="it-IT" sz="900" i="1" dirty="0" smtClean="0">
                <a:solidFill>
                  <a:srgbClr val="0070C0"/>
                </a:solidFill>
                <a:hlinkClick r:id="rId9"/>
              </a:rPr>
              <a:t>u</a:t>
            </a:r>
            <a:r>
              <a:rPr lang="it-IT" sz="900" i="1" dirty="0" smtClean="0">
                <a:solidFill>
                  <a:srgbClr val="0070C0"/>
                </a:solidFill>
                <a:hlinkClick r:id="rId9"/>
              </a:rPr>
              <a:t>gorosario.mancino@comune.montediprocida.na.it</a:t>
            </a:r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dirty="0" smtClean="0">
              <a:solidFill>
                <a:srgbClr val="0070C0"/>
              </a:solidFill>
            </a:endParaRPr>
          </a:p>
          <a:p>
            <a:r>
              <a:rPr lang="it-IT" sz="900" dirty="0" smtClean="0">
                <a:solidFill>
                  <a:srgbClr val="0070C0"/>
                </a:solidFill>
              </a:rPr>
              <a:t>Settore XII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Sig. Antonio Capuano</a:t>
            </a:r>
          </a:p>
          <a:p>
            <a:r>
              <a:rPr lang="it-IT" sz="900" dirty="0" smtClean="0">
                <a:solidFill>
                  <a:srgbClr val="0070C0"/>
                </a:solidFill>
              </a:rPr>
              <a:t>Tel. 0818684246 email: </a:t>
            </a:r>
            <a:endParaRPr lang="it-IT" sz="900" i="1" dirty="0" smtClean="0">
              <a:solidFill>
                <a:srgbClr val="0070C0"/>
              </a:solidFill>
            </a:endParaRPr>
          </a:p>
          <a:p>
            <a:r>
              <a:rPr lang="it-IT" sz="900" i="1" dirty="0">
                <a:solidFill>
                  <a:srgbClr val="0070C0"/>
                </a:solidFill>
                <a:hlinkClick r:id="rId10"/>
              </a:rPr>
              <a:t>a</a:t>
            </a:r>
            <a:r>
              <a:rPr lang="it-IT" sz="900" i="1" dirty="0" smtClean="0">
                <a:solidFill>
                  <a:srgbClr val="0070C0"/>
                </a:solidFill>
                <a:hlinkClick r:id="rId10"/>
              </a:rPr>
              <a:t>ntonio.capuano@comune.montediprocida.na.it</a:t>
            </a:r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i="1" dirty="0" smtClean="0">
              <a:solidFill>
                <a:srgbClr val="0070C0"/>
              </a:solidFill>
            </a:endParaRPr>
          </a:p>
          <a:p>
            <a:endParaRPr lang="it-IT" sz="900" i="1" dirty="0">
              <a:solidFill>
                <a:srgbClr val="0070C0"/>
              </a:solidFill>
            </a:endParaRPr>
          </a:p>
        </p:txBody>
      </p:sp>
      <p:sp>
        <p:nvSpPr>
          <p:cNvPr id="11" name="Sottotitolo 2"/>
          <p:cNvSpPr txBox="1">
            <a:spLocks/>
          </p:cNvSpPr>
          <p:nvPr/>
        </p:nvSpPr>
        <p:spPr>
          <a:xfrm>
            <a:off x="764704" y="2915816"/>
            <a:ext cx="5328592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Modello Organizzativo Privacy</a:t>
            </a:r>
          </a:p>
          <a:p>
            <a:r>
              <a:rPr lang="it-IT" sz="9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it-IT" sz="900" dirty="0">
                <a:solidFill>
                  <a:srgbClr val="0070C0"/>
                </a:solidFill>
                <a:latin typeface="+mj-lt"/>
                <a:ea typeface="+mj-ea"/>
                <a:cs typeface="+mj-cs"/>
                <a:hlinkClick r:id="rId11" action="ppaction://hlinkfile"/>
              </a:rPr>
              <a:t>M.O.P - Modello Organizzativo Privacy _Comune di Monte di </a:t>
            </a:r>
            <a:r>
              <a:rPr lang="it-IT" sz="900" dirty="0" err="1">
                <a:solidFill>
                  <a:srgbClr val="0070C0"/>
                </a:solidFill>
                <a:latin typeface="+mj-lt"/>
                <a:ea typeface="+mj-ea"/>
                <a:cs typeface="+mj-cs"/>
                <a:hlinkClick r:id="rId11" action="ppaction://hlinkfile"/>
              </a:rPr>
              <a:t>Procida_REV</a:t>
            </a:r>
            <a:r>
              <a:rPr lang="it-IT" sz="9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11" action="ppaction://hlinkfile"/>
              </a:rPr>
              <a:t>. 01-2019</a:t>
            </a:r>
            <a:endParaRPr lang="it-IT" sz="9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3076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 txBox="1">
            <a:spLocks/>
          </p:cNvSpPr>
          <p:nvPr/>
        </p:nvSpPr>
        <p:spPr>
          <a:xfrm>
            <a:off x="908720" y="395536"/>
            <a:ext cx="5328592" cy="16561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200" b="1" dirty="0" smtClean="0">
                <a:latin typeface="+mj-lt"/>
                <a:ea typeface="+mj-ea"/>
                <a:cs typeface="+mj-cs"/>
              </a:rPr>
              <a:t>NORMATIVA</a:t>
            </a: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2" action="ppaction://hlinkfile"/>
              </a:rPr>
              <a:t>Decreto legislativo 196 2003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3" action="ppaction://hlinkfile"/>
              </a:rPr>
              <a:t>Regolamento_UE_2016_679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4" action="ppaction://hlinkfile"/>
              </a:rPr>
              <a:t>dlgs-18-maggio-2018-n-51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5" action="ppaction://hlinkfile"/>
              </a:rPr>
              <a:t>dlgs_101_2018</a:t>
            </a:r>
            <a:endParaRPr lang="it-IT" sz="12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6" action="ppaction://hlinkfile"/>
              </a:rPr>
              <a:t>Regolamento per la gestione della riservatezza dei dati personali deliberazione di Consiglio Comunale n. 67 2018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it-IT" sz="12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ottotitolo 2"/>
          <p:cNvSpPr txBox="1">
            <a:spLocks/>
          </p:cNvSpPr>
          <p:nvPr/>
        </p:nvSpPr>
        <p:spPr>
          <a:xfrm>
            <a:off x="902271" y="2267744"/>
            <a:ext cx="5328592" cy="8280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200" b="1" dirty="0" smtClean="0">
                <a:latin typeface="+mj-lt"/>
                <a:ea typeface="+mj-ea"/>
                <a:cs typeface="+mj-cs"/>
              </a:rPr>
              <a:t>ATTI DI NOMINA</a:t>
            </a: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7" action="ppaction://hlinkfile"/>
              </a:rPr>
              <a:t>DECRETO SINDACALE DPO n. 9850 del 28 giugno 2018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8" action="ppaction://hlinkfile"/>
              </a:rPr>
              <a:t>DECRETO SINDACALE RESPONSABILE TRATTAMENTO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902271" y="3275856"/>
            <a:ext cx="5328592" cy="16561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200" b="1" dirty="0" smtClean="0">
                <a:latin typeface="+mj-lt"/>
                <a:ea typeface="+mj-ea"/>
                <a:cs typeface="+mj-cs"/>
              </a:rPr>
              <a:t>MODULISTICA</a:t>
            </a: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9" action="ppaction://hlinkfile"/>
              </a:rPr>
              <a:t>Informativa ai partecipanti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10" action="ppaction://hlinkfile"/>
              </a:rPr>
              <a:t>Modulo esercizio diritti dell'interessato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11" action="ppaction://hlinkfile"/>
              </a:rPr>
              <a:t>Modello di comunicazione all’Interessato della violazione dei dati personali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12" action="ppaction://hlinkfile"/>
              </a:rPr>
              <a:t>Modulo di segnalazione data </a:t>
            </a:r>
            <a:r>
              <a:rPr lang="it-IT" sz="120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12" action="ppaction://hlinkfile"/>
              </a:rPr>
              <a:t>breach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13" action="ppaction://hlinkfile"/>
              </a:rPr>
              <a:t>Richiesta di accesso a videoregistrazioni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it-IT" sz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  <a:hlinkClick r:id="rId14" action="ppaction://hlinkfile"/>
              </a:rPr>
              <a:t>Reclamo accesso alle immagini video</a:t>
            </a:r>
            <a:endParaRPr lang="it-IT" sz="12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endParaRPr lang="it-IT" sz="12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1929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272</Words>
  <Application>Microsoft Office PowerPoint</Application>
  <PresentationFormat>Presentazione su schermo (4:3)</PresentationFormat>
  <Paragraphs>73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Protezione Dati Personali (Privacy) 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Protezione Dati Personali (Privacy)</dc:title>
  <dc:creator>Ciro Pugliese</dc:creator>
  <cp:lastModifiedBy>Ciro Pugliese</cp:lastModifiedBy>
  <cp:revision>6</cp:revision>
  <dcterms:created xsi:type="dcterms:W3CDTF">2019-05-21T10:23:28Z</dcterms:created>
  <dcterms:modified xsi:type="dcterms:W3CDTF">2019-05-21T11:33:39Z</dcterms:modified>
</cp:coreProperties>
</file>